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5DF55E31-D337-42B0-AF3C-55E748734554}" type="datetimeFigureOut">
              <a:rPr lang="et-EE" smtClean="0"/>
              <a:t>24.04.2020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9199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DF55E31-D337-42B0-AF3C-55E748734554}" type="datetimeFigureOut">
              <a:rPr lang="et-EE" smtClean="0"/>
              <a:t>24.04.2020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93822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DF55E31-D337-42B0-AF3C-55E748734554}" type="datetimeFigureOut">
              <a:rPr lang="et-EE" smtClean="0"/>
              <a:t>24.04.2020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88482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DF55E31-D337-42B0-AF3C-55E748734554}" type="datetimeFigureOut">
              <a:rPr lang="et-EE" smtClean="0"/>
              <a:t>24.04.2020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7691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5DF55E31-D337-42B0-AF3C-55E748734554}" type="datetimeFigureOut">
              <a:rPr lang="et-EE" smtClean="0"/>
              <a:t>24.04.2020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215461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5DF55E31-D337-42B0-AF3C-55E748734554}" type="datetimeFigureOut">
              <a:rPr lang="et-EE" smtClean="0"/>
              <a:t>24.04.2020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57652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5DF55E31-D337-42B0-AF3C-55E748734554}" type="datetimeFigureOut">
              <a:rPr lang="et-EE" smtClean="0"/>
              <a:t>24.04.2020</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367409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5DF55E31-D337-42B0-AF3C-55E748734554}" type="datetimeFigureOut">
              <a:rPr lang="et-EE" smtClean="0"/>
              <a:t>24.04.2020</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51493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5DF55E31-D337-42B0-AF3C-55E748734554}" type="datetimeFigureOut">
              <a:rPr lang="et-EE" smtClean="0"/>
              <a:t>24.04.2020</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245589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5DF55E31-D337-42B0-AF3C-55E748734554}" type="datetimeFigureOut">
              <a:rPr lang="et-EE" smtClean="0"/>
              <a:t>24.04.2020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145372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5DF55E31-D337-42B0-AF3C-55E748734554}" type="datetimeFigureOut">
              <a:rPr lang="et-EE" smtClean="0"/>
              <a:t>24.04.2020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13986949-2ED4-4246-8D32-CE5CD68A604C}" type="slidenum">
              <a:rPr lang="et-EE" smtClean="0"/>
              <a:t>‹#›</a:t>
            </a:fld>
            <a:endParaRPr lang="et-EE"/>
          </a:p>
        </p:txBody>
      </p:sp>
    </p:spTree>
    <p:extLst>
      <p:ext uri="{BB962C8B-B14F-4D97-AF65-F5344CB8AC3E}">
        <p14:creationId xmlns:p14="http://schemas.microsoft.com/office/powerpoint/2010/main" val="228584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55E31-D337-42B0-AF3C-55E748734554}" type="datetimeFigureOut">
              <a:rPr lang="et-EE" smtClean="0"/>
              <a:t>24.04.2020</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86949-2ED4-4246-8D32-CE5CD68A604C}" type="slidenum">
              <a:rPr lang="et-EE" smtClean="0"/>
              <a:t>‹#›</a:t>
            </a:fld>
            <a:endParaRPr lang="et-EE"/>
          </a:p>
        </p:txBody>
      </p:sp>
    </p:spTree>
    <p:extLst>
      <p:ext uri="{BB962C8B-B14F-4D97-AF65-F5344CB8AC3E}">
        <p14:creationId xmlns:p14="http://schemas.microsoft.com/office/powerpoint/2010/main" val="3102650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elena.tsekulajeva@linnamuuseum.ee" TargetMode="External"/><Relationship Id="rId2" Type="http://schemas.openxmlformats.org/officeDocument/2006/relationships/hyperlink" Target="https://www.facebook.com/TallinnaLinnamuuseu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3338369" y="-221673"/>
            <a:ext cx="9144000" cy="2387600"/>
          </a:xfrm>
        </p:spPr>
        <p:txBody>
          <a:bodyPr/>
          <a:lstStyle/>
          <a:p>
            <a:r>
              <a:rPr lang="et-EE" dirty="0"/>
              <a:t>Keskaegne</a:t>
            </a:r>
            <a:r>
              <a:rPr lang="ru-RU" dirty="0"/>
              <a:t> </a:t>
            </a:r>
            <a:br>
              <a:rPr lang="ru-RU" dirty="0"/>
            </a:br>
            <a:r>
              <a:rPr lang="et-EE" dirty="0"/>
              <a:t>kaupmehemaja</a:t>
            </a:r>
          </a:p>
        </p:txBody>
      </p:sp>
      <p:sp>
        <p:nvSpPr>
          <p:cNvPr id="3" name="Alapealkiri 2"/>
          <p:cNvSpPr>
            <a:spLocks noGrp="1"/>
          </p:cNvSpPr>
          <p:nvPr>
            <p:ph type="subTitle" idx="1"/>
          </p:nvPr>
        </p:nvSpPr>
        <p:spPr>
          <a:xfrm>
            <a:off x="7167419" y="2879362"/>
            <a:ext cx="5024581" cy="2570091"/>
          </a:xfrm>
        </p:spPr>
        <p:txBody>
          <a:bodyPr>
            <a:normAutofit/>
          </a:bodyPr>
          <a:lstStyle/>
          <a:p>
            <a:pPr algn="l"/>
            <a:r>
              <a:rPr lang="et-EE" dirty="0"/>
              <a:t>Meisterdame kodus</a:t>
            </a:r>
            <a:r>
              <a:rPr lang="ru-RU" dirty="0"/>
              <a:t>!</a:t>
            </a:r>
            <a:endParaRPr lang="et-EE" dirty="0"/>
          </a:p>
          <a:p>
            <a:pPr algn="l"/>
            <a:endParaRPr lang="et-EE" dirty="0"/>
          </a:p>
          <a:p>
            <a:pPr algn="l"/>
            <a:r>
              <a:rPr lang="et-EE" i="1" dirty="0"/>
              <a:t>Materjalid</a:t>
            </a:r>
            <a:r>
              <a:rPr lang="ru-RU" i="1" dirty="0"/>
              <a:t>: </a:t>
            </a:r>
          </a:p>
          <a:p>
            <a:pPr algn="l"/>
            <a:r>
              <a:rPr lang="et-EE" i="1" dirty="0"/>
              <a:t>valge </a:t>
            </a:r>
            <a:r>
              <a:rPr lang="ru-RU" i="1" dirty="0"/>
              <a:t>А4</a:t>
            </a:r>
            <a:r>
              <a:rPr lang="et-EE" i="1" dirty="0"/>
              <a:t> paber</a:t>
            </a:r>
            <a:r>
              <a:rPr lang="ru-RU" i="1" dirty="0"/>
              <a:t>, </a:t>
            </a:r>
          </a:p>
          <a:p>
            <a:pPr algn="l"/>
            <a:r>
              <a:rPr lang="et-EE" i="1" dirty="0"/>
              <a:t>viltpliiatsid või värvilised pliiatsid</a:t>
            </a:r>
            <a:endParaRPr lang="ru-RU" i="1" dirty="0"/>
          </a:p>
          <a:p>
            <a:pPr algn="l"/>
            <a:endParaRPr lang="ru-RU" i="1" dirty="0"/>
          </a:p>
          <a:p>
            <a:pPr algn="l"/>
            <a:endParaRPr lang="ru-RU" i="1" dirty="0"/>
          </a:p>
          <a:p>
            <a:pPr algn="l"/>
            <a:endParaRPr lang="et-EE" i="1" dirty="0"/>
          </a:p>
        </p:txBody>
      </p:sp>
      <p:pic>
        <p:nvPicPr>
          <p:cNvPr id="5" name="Pilt 4"/>
          <p:cNvPicPr>
            <a:picLocks noChangeAspect="1"/>
          </p:cNvPicPr>
          <p:nvPr/>
        </p:nvPicPr>
        <p:blipFill rotWithShape="1">
          <a:blip r:embed="rId2">
            <a:extLst>
              <a:ext uri="{28A0092B-C50C-407E-A947-70E740481C1C}">
                <a14:useLocalDpi xmlns:a14="http://schemas.microsoft.com/office/drawing/2010/main" val="0"/>
              </a:ext>
            </a:extLst>
          </a:blip>
          <a:srcRect t="2499" r="2518"/>
          <a:stretch/>
        </p:blipFill>
        <p:spPr>
          <a:xfrm rot="21048681">
            <a:off x="591056" y="575049"/>
            <a:ext cx="3940608" cy="5255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l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062" y="2165927"/>
            <a:ext cx="3356842" cy="4475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l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37429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881909" y="1676688"/>
            <a:ext cx="3898060" cy="2738293"/>
          </a:xfrm>
        </p:spPr>
        <p:txBody>
          <a:bodyPr>
            <a:normAutofit fontScale="90000"/>
          </a:bodyPr>
          <a:lstStyle/>
          <a:p>
            <a:r>
              <a:rPr lang="et-EE" sz="2700" dirty="0"/>
              <a:t>Värvi maja lõpuni.</a:t>
            </a:r>
            <a:br>
              <a:rPr lang="et-EE" sz="2700" dirty="0"/>
            </a:br>
            <a:r>
              <a:rPr lang="et-EE" sz="2700" dirty="0"/>
              <a:t>Keskajal olid majade seinad enamasti heledad.</a:t>
            </a:r>
            <a:br>
              <a:rPr lang="et-EE" sz="2700" dirty="0"/>
            </a:br>
            <a:br>
              <a:rPr lang="et-EE" sz="2700" dirty="0"/>
            </a:br>
            <a:r>
              <a:rPr lang="et-EE" sz="2700" dirty="0"/>
              <a:t>Sul tuli täitsa hästi välja!</a:t>
            </a:r>
            <a:br>
              <a:rPr lang="ru-RU" sz="2400" dirty="0"/>
            </a:br>
            <a:br>
              <a:rPr lang="ru-RU" sz="2400" dirty="0"/>
            </a:br>
            <a:br>
              <a:rPr lang="ru-RU" sz="2400" dirty="0"/>
            </a:br>
            <a:r>
              <a:rPr lang="et-EE" dirty="0"/>
              <a:t>Maja on valmis</a:t>
            </a:r>
            <a:r>
              <a:rPr lang="ru-RU" dirty="0"/>
              <a:t>!</a:t>
            </a:r>
            <a:endParaRPr lang="et-EE" dirty="0"/>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49423">
            <a:off x="5988248" y="706989"/>
            <a:ext cx="4430370" cy="5907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130820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2400" dirty="0"/>
              <a:t>Maja jääb seisma, kui seda natuke mööda murdejoont painutada.  </a:t>
            </a:r>
            <a:br>
              <a:rPr lang="ru-RU" sz="2400" dirty="0"/>
            </a:br>
            <a:r>
              <a:rPr lang="et-EE" sz="2400" dirty="0"/>
              <a:t>Kui tegutseda koos, saab püsti terve tänava või isegi terve vanalinna!</a:t>
            </a:r>
          </a:p>
        </p:txBody>
      </p:sp>
      <p:pic>
        <p:nvPicPr>
          <p:cNvPr id="4" name="Sisu kohatäide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7" t="-1694" r="-127" b="11988"/>
          <a:stretch/>
        </p:blipFill>
        <p:spPr>
          <a:xfrm>
            <a:off x="2206817" y="1565202"/>
            <a:ext cx="7269692" cy="4891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380234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2572327" y="1412226"/>
            <a:ext cx="10515600" cy="4351338"/>
          </a:xfrm>
        </p:spPr>
        <p:txBody>
          <a:bodyPr>
            <a:normAutofit fontScale="92500" lnSpcReduction="20000"/>
          </a:bodyPr>
          <a:lstStyle/>
          <a:p>
            <a:pPr marL="0" indent="0">
              <a:buNone/>
            </a:pPr>
            <a:r>
              <a:rPr lang="et-EE" sz="2600" dirty="0">
                <a:latin typeface="+mj-lt"/>
              </a:rPr>
              <a:t>Aitäh osalemise eest</a:t>
            </a:r>
            <a:r>
              <a:rPr lang="ru-RU" sz="2600" dirty="0">
                <a:latin typeface="+mj-lt"/>
              </a:rPr>
              <a:t>!</a:t>
            </a:r>
          </a:p>
          <a:p>
            <a:pPr marL="0" indent="0">
              <a:buNone/>
            </a:pPr>
            <a:r>
              <a:rPr lang="et-EE" sz="4800" dirty="0">
                <a:latin typeface="+mj-lt"/>
              </a:rPr>
              <a:t>Me väga tahame teie maju näha</a:t>
            </a:r>
            <a:r>
              <a:rPr lang="ru-RU" sz="4800" dirty="0">
                <a:latin typeface="+mj-lt"/>
                <a:sym typeface="Wingdings" panose="05000000000000000000" pitchFamily="2" charset="2"/>
              </a:rPr>
              <a:t></a:t>
            </a:r>
          </a:p>
          <a:p>
            <a:pPr marL="0" indent="0">
              <a:buNone/>
            </a:pPr>
            <a:endParaRPr lang="et-EE" dirty="0">
              <a:latin typeface="+mj-lt"/>
              <a:sym typeface="Wingdings" panose="05000000000000000000" pitchFamily="2" charset="2"/>
            </a:endParaRPr>
          </a:p>
          <a:p>
            <a:pPr marL="0" indent="0">
              <a:buNone/>
            </a:pPr>
            <a:endParaRPr lang="ru-RU" dirty="0">
              <a:latin typeface="+mj-lt"/>
              <a:sym typeface="Wingdings" panose="05000000000000000000" pitchFamily="2" charset="2"/>
            </a:endParaRPr>
          </a:p>
          <a:p>
            <a:pPr marL="0" indent="0">
              <a:buNone/>
            </a:pPr>
            <a:r>
              <a:rPr lang="et-EE" sz="2600" dirty="0">
                <a:latin typeface="+mj-lt"/>
                <a:sym typeface="Wingdings" panose="05000000000000000000" pitchFamily="2" charset="2"/>
              </a:rPr>
              <a:t>Facebook: </a:t>
            </a:r>
            <a:r>
              <a:rPr lang="et-EE" sz="2600" dirty="0">
                <a:latin typeface="+mj-lt"/>
                <a:sym typeface="Wingdings" panose="05000000000000000000" pitchFamily="2" charset="2"/>
                <a:hlinkClick r:id="rId2"/>
              </a:rPr>
              <a:t>@Tallinna Linnamuuseum</a:t>
            </a:r>
            <a:endParaRPr lang="ru-RU" sz="2600" dirty="0">
              <a:latin typeface="+mj-lt"/>
              <a:sym typeface="Wingdings" panose="05000000000000000000" pitchFamily="2" charset="2"/>
            </a:endParaRPr>
          </a:p>
          <a:p>
            <a:pPr marL="0" indent="0">
              <a:buNone/>
            </a:pPr>
            <a:r>
              <a:rPr lang="et-EE" sz="2600" dirty="0">
                <a:latin typeface="+mj-lt"/>
                <a:sym typeface="Wingdings" panose="05000000000000000000" pitchFamily="2" charset="2"/>
              </a:rPr>
              <a:t>#keskaegsemajalood</a:t>
            </a:r>
            <a:endParaRPr lang="ru-RU" sz="2600" dirty="0">
              <a:latin typeface="+mj-lt"/>
              <a:sym typeface="Wingdings" panose="05000000000000000000" pitchFamily="2" charset="2"/>
            </a:endParaRPr>
          </a:p>
          <a:p>
            <a:pPr marL="0" indent="0">
              <a:buNone/>
            </a:pPr>
            <a:r>
              <a:rPr lang="et-EE" sz="2600" dirty="0">
                <a:latin typeface="+mj-lt"/>
                <a:sym typeface="Wingdings" panose="05000000000000000000" pitchFamily="2" charset="2"/>
                <a:hlinkClick r:id="rId3"/>
              </a:rPr>
              <a:t>jelena.tsekulajeva@linnamuuseum.ee</a:t>
            </a:r>
            <a:r>
              <a:rPr lang="ru-RU" sz="2600" dirty="0">
                <a:latin typeface="+mj-lt"/>
                <a:sym typeface="Wingdings" panose="05000000000000000000" pitchFamily="2" charset="2"/>
              </a:rPr>
              <a:t> </a:t>
            </a:r>
          </a:p>
          <a:p>
            <a:pPr marL="0" indent="0">
              <a:buNone/>
            </a:pPr>
            <a:endParaRPr lang="ru-RU" dirty="0">
              <a:latin typeface="+mj-lt"/>
              <a:sym typeface="Wingdings" panose="05000000000000000000" pitchFamily="2" charset="2"/>
            </a:endParaRPr>
          </a:p>
          <a:p>
            <a:pPr marL="0" indent="0">
              <a:buNone/>
            </a:pPr>
            <a:r>
              <a:rPr lang="et-EE" sz="2000" dirty="0">
                <a:latin typeface="+mj-lt"/>
                <a:sym typeface="Wingdings" panose="05000000000000000000" pitchFamily="2" charset="2"/>
              </a:rPr>
              <a:t>Materjalid koostas Jelena Tšekulajeva</a:t>
            </a:r>
            <a:endParaRPr lang="ru-RU" sz="2000" dirty="0">
              <a:latin typeface="+mj-lt"/>
              <a:sym typeface="Wingdings" panose="05000000000000000000" pitchFamily="2" charset="2"/>
            </a:endParaRPr>
          </a:p>
          <a:p>
            <a:pPr marL="0" indent="0">
              <a:buNone/>
            </a:pPr>
            <a:r>
              <a:rPr lang="et-EE" sz="2000" dirty="0">
                <a:latin typeface="+mj-lt"/>
                <a:sym typeface="Wingdings" panose="05000000000000000000" pitchFamily="2" charset="2"/>
              </a:rPr>
              <a:t>Aprill</a:t>
            </a:r>
            <a:r>
              <a:rPr lang="ru-RU" sz="2000" dirty="0">
                <a:latin typeface="+mj-lt"/>
                <a:sym typeface="Wingdings" panose="05000000000000000000" pitchFamily="2" charset="2"/>
              </a:rPr>
              <a:t> 2020</a:t>
            </a:r>
            <a:endParaRPr lang="et-EE" sz="2000" dirty="0">
              <a:latin typeface="+mj-lt"/>
              <a:sym typeface="Wingdings" panose="05000000000000000000" pitchFamily="2" charset="2"/>
            </a:endParaRPr>
          </a:p>
          <a:p>
            <a:pPr marL="0" indent="0">
              <a:buNone/>
            </a:pPr>
            <a:endParaRPr lang="ru-RU" sz="2000" dirty="0">
              <a:sym typeface="Wingdings" panose="05000000000000000000" pitchFamily="2" charset="2"/>
            </a:endParaRPr>
          </a:p>
          <a:p>
            <a:pPr marL="0" indent="0">
              <a:buNone/>
            </a:pPr>
            <a:endParaRPr lang="et-EE" sz="2000" dirty="0"/>
          </a:p>
        </p:txBody>
      </p:sp>
      <p:pic>
        <p:nvPicPr>
          <p:cNvPr id="4" name="Pil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312318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2400" dirty="0"/>
              <a:t>Voldi paber pikkupidi pooleks.</a:t>
            </a:r>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813" y="1493117"/>
            <a:ext cx="3263503"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rotWithShape="1">
          <a:blip r:embed="rId3">
            <a:extLst>
              <a:ext uri="{28A0092B-C50C-407E-A947-70E740481C1C}">
                <a14:useLocalDpi xmlns:a14="http://schemas.microsoft.com/office/drawing/2010/main" val="0"/>
              </a:ext>
            </a:extLst>
          </a:blip>
          <a:srcRect l="6138" t="3568" r="8517"/>
          <a:stretch/>
        </p:blipFill>
        <p:spPr>
          <a:xfrm>
            <a:off x="6576290" y="2084470"/>
            <a:ext cx="2937163" cy="4425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l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350223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2400" dirty="0"/>
              <a:t>Voldi ülemised nurgad keskele nii, et tekiks kolmnurkne katus</a:t>
            </a:r>
            <a:r>
              <a:rPr lang="ru-RU" sz="2400" dirty="0"/>
              <a:t>.</a:t>
            </a:r>
            <a:endParaRPr lang="et-EE" sz="2400" dirty="0"/>
          </a:p>
        </p:txBody>
      </p:sp>
      <p:pic>
        <p:nvPicPr>
          <p:cNvPr id="4" name="Sisu kohatäide 3"/>
          <p:cNvPicPr>
            <a:picLocks noGrp="1" noChangeAspect="1"/>
          </p:cNvPicPr>
          <p:nvPr>
            <p:ph idx="1"/>
          </p:nvPr>
        </p:nvPicPr>
        <p:blipFill rotWithShape="1">
          <a:blip r:embed="rId2">
            <a:extLst>
              <a:ext uri="{28A0092B-C50C-407E-A947-70E740481C1C}">
                <a14:useLocalDpi xmlns:a14="http://schemas.microsoft.com/office/drawing/2010/main" val="0"/>
              </a:ext>
            </a:extLst>
          </a:blip>
          <a:srcRect t="8381" r="9885"/>
          <a:stretch/>
        </p:blipFill>
        <p:spPr>
          <a:xfrm rot="21249783">
            <a:off x="2058716" y="1690688"/>
            <a:ext cx="2984340" cy="4045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7641">
            <a:off x="6188849" y="2300288"/>
            <a:ext cx="3139877" cy="4186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l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293739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90417" y="780761"/>
            <a:ext cx="6033655" cy="2165639"/>
          </a:xfrm>
        </p:spPr>
        <p:txBody>
          <a:bodyPr>
            <a:normAutofit/>
          </a:bodyPr>
          <a:lstStyle/>
          <a:p>
            <a:r>
              <a:rPr lang="et-EE" sz="2400" b="1" dirty="0"/>
              <a:t>Keera leht teistpidi. Alusta maja joonistamist! Ole loov, muuda detaile ja värve.</a:t>
            </a:r>
            <a:br>
              <a:rPr lang="ru-RU" sz="2400" b="1" dirty="0"/>
            </a:br>
            <a:br>
              <a:rPr lang="ru-RU" sz="2400" b="1" dirty="0"/>
            </a:br>
            <a:br>
              <a:rPr lang="ru-RU" sz="2400" dirty="0"/>
            </a:br>
            <a:endParaRPr lang="et-EE" sz="2400" dirty="0"/>
          </a:p>
        </p:txBody>
      </p:sp>
      <p:pic>
        <p:nvPicPr>
          <p:cNvPr id="5" name="Sisu kohatäid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71055">
            <a:off x="7641496" y="1043955"/>
            <a:ext cx="3638344" cy="485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90419" y="2207736"/>
            <a:ext cx="6227617" cy="2677656"/>
          </a:xfrm>
          <a:prstGeom prst="rect">
            <a:avLst/>
          </a:prstGeom>
          <a:noFill/>
        </p:spPr>
        <p:txBody>
          <a:bodyPr wrap="square" rtlCol="0">
            <a:spAutoFit/>
          </a:bodyPr>
          <a:lstStyle/>
          <a:p>
            <a:r>
              <a:rPr lang="et-EE" sz="2400" dirty="0"/>
              <a:t>Joonista terava tipuga puituks nii, et murdejoon jääks täpselt selle keskele.</a:t>
            </a:r>
          </a:p>
          <a:p>
            <a:endParaRPr lang="ru-RU" sz="2400" dirty="0"/>
          </a:p>
          <a:p>
            <a:r>
              <a:rPr lang="et-EE" sz="2400" dirty="0"/>
              <a:t>Soovi korral joonista juurde</a:t>
            </a:r>
            <a:r>
              <a:rPr lang="ru-RU" sz="2400" dirty="0"/>
              <a:t>:</a:t>
            </a:r>
          </a:p>
          <a:p>
            <a:pPr marL="285750" indent="-285750">
              <a:buFont typeface="Arial" panose="020B0604020202020204" pitchFamily="34" charset="0"/>
              <a:buChar char="•"/>
            </a:pPr>
            <a:r>
              <a:rPr lang="et-EE" sz="2400" i="1" dirty="0"/>
              <a:t>Kivist trepp</a:t>
            </a:r>
            <a:endParaRPr lang="ru-RU" sz="2400" i="1" dirty="0"/>
          </a:p>
          <a:p>
            <a:pPr marL="285750" indent="-285750">
              <a:buFont typeface="Arial" panose="020B0604020202020204" pitchFamily="34" charset="0"/>
              <a:buChar char="•"/>
            </a:pPr>
            <a:r>
              <a:rPr lang="et-EE" sz="2400" i="1" dirty="0"/>
              <a:t>Kivist mustriga trepi piirded ehk</a:t>
            </a:r>
            <a:r>
              <a:rPr lang="ru-RU" sz="2400" i="1" dirty="0"/>
              <a:t> </a:t>
            </a:r>
            <a:r>
              <a:rPr lang="et-EE" sz="2400" i="1" dirty="0"/>
              <a:t>etikukivid</a:t>
            </a:r>
            <a:endParaRPr lang="ru-RU" sz="2400" i="1" dirty="0"/>
          </a:p>
          <a:p>
            <a:pPr marL="285750" indent="-285750">
              <a:buFont typeface="Arial" panose="020B0604020202020204" pitchFamily="34" charset="0"/>
              <a:buChar char="•"/>
            </a:pPr>
            <a:r>
              <a:rPr lang="et-EE" sz="2400" i="1" dirty="0"/>
              <a:t>Portaal, mis on nagu kivist raam ukse ümber</a:t>
            </a:r>
          </a:p>
        </p:txBody>
      </p:sp>
      <p:pic>
        <p:nvPicPr>
          <p:cNvPr id="7" name="Pil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206258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5764" y="129309"/>
            <a:ext cx="10515600" cy="4871892"/>
          </a:xfrm>
        </p:spPr>
        <p:txBody>
          <a:bodyPr>
            <a:normAutofit/>
          </a:bodyPr>
          <a:lstStyle/>
          <a:p>
            <a:r>
              <a:rPr lang="et-EE" sz="2400" dirty="0"/>
              <a:t>Keskaegses majas paiknesid eluruumid vaid esimesel korrusel. Tänu suurtele akentele oli seal rohkelt päevavalgust. 500 aastat tagasi ei osatud teha suuri siledaid aknaklaase. Sellepärast on aknad pandud kokku väiksematest ruutudest.</a:t>
            </a:r>
            <a:br>
              <a:rPr lang="ru-RU" sz="2400" dirty="0"/>
            </a:br>
            <a:br>
              <a:rPr lang="ru-RU" sz="2400" dirty="0"/>
            </a:br>
            <a:br>
              <a:rPr lang="ru-RU" sz="2400" dirty="0"/>
            </a:br>
            <a:br>
              <a:rPr lang="ru-RU" sz="2400" dirty="0"/>
            </a:br>
            <a:r>
              <a:rPr lang="et-EE" sz="2400" i="1" dirty="0"/>
              <a:t>Uksest vasakule </a:t>
            </a:r>
            <a:br>
              <a:rPr lang="et-EE" sz="2400" i="1" dirty="0"/>
            </a:br>
            <a:r>
              <a:rPr lang="et-EE" sz="2400" i="1" dirty="0"/>
              <a:t>ja paremale</a:t>
            </a:r>
            <a:br>
              <a:rPr lang="et-EE" sz="2400" i="1" dirty="0"/>
            </a:br>
            <a:r>
              <a:rPr lang="et-EE" sz="2400" i="1" dirty="0"/>
              <a:t>joonista kaks akent.</a:t>
            </a:r>
            <a:br>
              <a:rPr lang="ru-RU" sz="2400" dirty="0"/>
            </a:br>
            <a:br>
              <a:rPr lang="ru-RU" sz="2400" dirty="0"/>
            </a:br>
            <a:br>
              <a:rPr lang="ru-RU" sz="2400" dirty="0"/>
            </a:br>
            <a:r>
              <a:rPr lang="et-EE" sz="2400" i="1" dirty="0"/>
              <a:t>Värvi ära uks ja aknad</a:t>
            </a:r>
            <a:r>
              <a:rPr lang="ru-RU" sz="2400" i="1" dirty="0"/>
              <a:t>.</a:t>
            </a:r>
            <a:endParaRPr lang="et-EE" sz="2400" i="1" dirty="0"/>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286764">
            <a:off x="3783566" y="1948503"/>
            <a:ext cx="3392414" cy="4523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815" y="1576026"/>
            <a:ext cx="3628090" cy="4837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l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249920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69109" y="1842943"/>
            <a:ext cx="10515600" cy="1325563"/>
          </a:xfrm>
        </p:spPr>
        <p:txBody>
          <a:bodyPr>
            <a:normAutofit/>
          </a:bodyPr>
          <a:lstStyle/>
          <a:p>
            <a:r>
              <a:rPr lang="et-EE" sz="2400" i="1" dirty="0"/>
              <a:t>Joonista katuse punane serv</a:t>
            </a:r>
            <a:r>
              <a:rPr lang="ru-RU" sz="2400" i="1" dirty="0"/>
              <a:t>.</a:t>
            </a:r>
            <a:endParaRPr lang="et-EE" sz="2400" i="1" dirty="0"/>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0630">
            <a:off x="5689601" y="392835"/>
            <a:ext cx="4581237" cy="6108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282007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08099" y="2168609"/>
            <a:ext cx="5627255" cy="2234626"/>
          </a:xfrm>
        </p:spPr>
        <p:txBody>
          <a:bodyPr>
            <a:normAutofit/>
          </a:bodyPr>
          <a:lstStyle/>
          <a:p>
            <a:r>
              <a:rPr lang="et-EE" sz="2400" i="1" dirty="0"/>
              <a:t>Joonista vintsi poom (see on nagu kraana, millega kaupu üles tõstetakse, eemalt paistab see nagu seinast väljaulatuv tala) ja nööri otsas rippuv kott viljaga</a:t>
            </a:r>
            <a:r>
              <a:rPr lang="ru-RU" sz="2400" i="1" dirty="0"/>
              <a:t>.</a:t>
            </a:r>
            <a:br>
              <a:rPr lang="ru-RU" sz="2400" dirty="0"/>
            </a:br>
            <a:br>
              <a:rPr lang="ru-RU" sz="2400" dirty="0"/>
            </a:br>
            <a:r>
              <a:rPr lang="et-EE" sz="2400" dirty="0"/>
              <a:t>Kui soovid, joonista ukse kohale latern. </a:t>
            </a:r>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49003">
            <a:off x="6228394" y="491475"/>
            <a:ext cx="4458079" cy="5944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193719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pic>
        <p:nvPicPr>
          <p:cNvPr id="4" name="Sisu kohatäid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008" y="1675082"/>
            <a:ext cx="3414878" cy="4553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ealkiri 1"/>
          <p:cNvSpPr>
            <a:spLocks noGrp="1"/>
          </p:cNvSpPr>
          <p:nvPr>
            <p:ph type="title"/>
          </p:nvPr>
        </p:nvSpPr>
        <p:spPr>
          <a:xfrm>
            <a:off x="726818" y="469592"/>
            <a:ext cx="5092091" cy="1325563"/>
          </a:xfrm>
        </p:spPr>
        <p:txBody>
          <a:bodyPr>
            <a:normAutofit/>
          </a:bodyPr>
          <a:lstStyle/>
          <a:p>
            <a:r>
              <a:rPr lang="et-EE" sz="2400" dirty="0"/>
              <a:t>Katuse serva all on ringides kujutatud maja omanike portreed. </a:t>
            </a:r>
            <a:br>
              <a:rPr lang="ru-RU" sz="2400" dirty="0"/>
            </a:br>
            <a:endParaRPr lang="et-EE" sz="2400" dirty="0"/>
          </a:p>
        </p:txBody>
      </p:sp>
      <p:pic>
        <p:nvPicPr>
          <p:cNvPr id="5" name="Pil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13070">
            <a:off x="7954845" y="765094"/>
            <a:ext cx="3436819" cy="4582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138724" y="2391911"/>
            <a:ext cx="3075709" cy="3416320"/>
          </a:xfrm>
          <a:prstGeom prst="rect">
            <a:avLst/>
          </a:prstGeom>
          <a:noFill/>
        </p:spPr>
        <p:txBody>
          <a:bodyPr wrap="square" rtlCol="0">
            <a:spAutoFit/>
          </a:bodyPr>
          <a:lstStyle/>
          <a:p>
            <a:r>
              <a:rPr lang="et-EE" sz="2400" dirty="0">
                <a:latin typeface="+mj-lt"/>
              </a:rPr>
              <a:t>Metallist keeristega detailid seinal otse portreede all on ankrud, mis hoiavad hoone seinu ja korruseid tugevamini koos. Tänu ankrutele on majad meie ajani ikka veel püsti!</a:t>
            </a:r>
          </a:p>
        </p:txBody>
      </p:sp>
    </p:spTree>
    <p:extLst>
      <p:ext uri="{BB962C8B-B14F-4D97-AF65-F5344CB8AC3E}">
        <p14:creationId xmlns:p14="http://schemas.microsoft.com/office/powerpoint/2010/main" val="394546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71945" y="1113270"/>
            <a:ext cx="6033655" cy="3828184"/>
          </a:xfrm>
        </p:spPr>
        <p:txBody>
          <a:bodyPr>
            <a:normAutofit/>
          </a:bodyPr>
          <a:lstStyle/>
          <a:p>
            <a:r>
              <a:rPr lang="et-EE" sz="2400" dirty="0"/>
              <a:t>Teisel ja kolmandal korrustel hoiti kaupa (tekstiili, teravilja, jahu jne).</a:t>
            </a:r>
            <a:br>
              <a:rPr lang="et-EE" sz="2400" dirty="0"/>
            </a:br>
            <a:br>
              <a:rPr lang="et-EE" sz="2400" dirty="0"/>
            </a:br>
            <a:r>
              <a:rPr lang="et-EE" sz="2400" dirty="0"/>
              <a:t>Kaupa sai  üles tõsta vintsi abil ja sisse tõsta luukide kaudu. Teisel ja kolmandal korrusel polnud valgust vaja. Sellepärast on seal aknad väga väikesed. </a:t>
            </a:r>
            <a:br>
              <a:rPr lang="ru-RU" sz="2400" dirty="0"/>
            </a:br>
            <a:br>
              <a:rPr lang="ru-RU" sz="2400" dirty="0"/>
            </a:br>
            <a:r>
              <a:rPr lang="et-EE" sz="2400" i="1" dirty="0"/>
              <a:t>Joonista puitluugid ja väikesed aknad kõrvale.</a:t>
            </a:r>
            <a:r>
              <a:rPr lang="et-EE" sz="2400" dirty="0"/>
              <a:t> </a:t>
            </a:r>
            <a:br>
              <a:rPr lang="ru-RU" sz="2400" dirty="0"/>
            </a:br>
            <a:endParaRPr lang="et-EE" sz="2400" dirty="0"/>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93296">
            <a:off x="6828757" y="365125"/>
            <a:ext cx="4578152" cy="6104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51" y="5541891"/>
            <a:ext cx="1470014" cy="1138487"/>
          </a:xfrm>
          <a:prstGeom prst="rect">
            <a:avLst/>
          </a:prstGeom>
        </p:spPr>
      </p:pic>
    </p:spTree>
    <p:extLst>
      <p:ext uri="{BB962C8B-B14F-4D97-AF65-F5344CB8AC3E}">
        <p14:creationId xmlns:p14="http://schemas.microsoft.com/office/powerpoint/2010/main" val="3119471010"/>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363</Words>
  <Application>Microsoft Office PowerPoint</Application>
  <PresentationFormat>Laiekraan</PresentationFormat>
  <Paragraphs>34</Paragraphs>
  <Slides>12</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12</vt:i4>
      </vt:variant>
    </vt:vector>
  </HeadingPairs>
  <TitlesOfParts>
    <vt:vector size="16" baseType="lpstr">
      <vt:lpstr>Arial</vt:lpstr>
      <vt:lpstr>Calibri</vt:lpstr>
      <vt:lpstr>Calibri Light</vt:lpstr>
      <vt:lpstr>Office'i kujundus</vt:lpstr>
      <vt:lpstr>Keskaegne  kaupmehemaja</vt:lpstr>
      <vt:lpstr>Voldi paber pikkupidi pooleks.</vt:lpstr>
      <vt:lpstr>Voldi ülemised nurgad keskele nii, et tekiks kolmnurkne katus.</vt:lpstr>
      <vt:lpstr>Keera leht teistpidi. Alusta maja joonistamist! Ole loov, muuda detaile ja värve.   </vt:lpstr>
      <vt:lpstr>Keskaegses majas paiknesid eluruumid vaid esimesel korrusel. Tänu suurtele akentele oli seal rohkelt päevavalgust. 500 aastat tagasi ei osatud teha suuri siledaid aknaklaase. Sellepärast on aknad pandud kokku väiksematest ruutudest.    Uksest vasakule  ja paremale joonista kaks akent.   Värvi ära uks ja aknad.</vt:lpstr>
      <vt:lpstr>Joonista katuse punane serv.</vt:lpstr>
      <vt:lpstr>Joonista vintsi poom (see on nagu kraana, millega kaupu üles tõstetakse, eemalt paistab see nagu seinast väljaulatuv tala) ja nööri otsas rippuv kott viljaga.  Kui soovid, joonista ukse kohale latern. </vt:lpstr>
      <vt:lpstr>Katuse serva all on ringides kujutatud maja omanike portreed.  </vt:lpstr>
      <vt:lpstr>Teisel ja kolmandal korrustel hoiti kaupa (tekstiili, teravilja, jahu jne).  Kaupa sai  üles tõsta vintsi abil ja sisse tõsta luukide kaudu. Teisel ja kolmandal korrusel polnud valgust vaja. Sellepärast on seal aknad väga väikesed.   Joonista puitluugid ja väikesed aknad kõrvale.  </vt:lpstr>
      <vt:lpstr>Värvi maja lõpuni. Keskajal olid majade seinad enamasti heledad.  Sul tuli täitsa hästi välja!   Maja on valmis!</vt:lpstr>
      <vt:lpstr>Maja jääb seisma, kui seda natuke mööda murdejoont painutada.   Kui tegutseda koos, saab püsti terve tänava või isegi terve vanalinna!</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Средневековый  купеческий дом</dc:title>
  <dc:creator>Maria Smorževskihh-Smirnova</dc:creator>
  <cp:lastModifiedBy>Made Isak</cp:lastModifiedBy>
  <cp:revision>31</cp:revision>
  <dcterms:created xsi:type="dcterms:W3CDTF">2020-04-22T09:44:47Z</dcterms:created>
  <dcterms:modified xsi:type="dcterms:W3CDTF">2020-04-24T07:50:28Z</dcterms:modified>
</cp:coreProperties>
</file>